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13.jpeg" ContentType="image/jpe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14.jpeg" ContentType="image/jpeg"/>
  <Override PartName="/ppt/media/image8.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E9B38217-699C-46B9-B218-2E60AAAFA48F}"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7EBE11B3-8025-4D52-9173-6776A245EC0F}"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1"/>
          </p:nvPr>
        </p:nvSpPr>
        <p:spPr/>
        <p:txBody>
          <a:bodyPr/>
          <a:p>
            <a:fld id="{FAFF2991-4010-41F3-BF85-CD7912F73152}"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1"/>
          </p:nvPr>
        </p:nvSpPr>
        <p:spPr/>
        <p:txBody>
          <a:bodyPr/>
          <a:p>
            <a:fld id="{4B756685-A224-4C8D-8D4C-70ABF905F6B3}"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C0D53FDA-F92D-479C-932D-9F27F1CA4A2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B998D3D3-A369-4BD2-A558-AE16CA68F73B}"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2"/>
          </p:nvPr>
        </p:nvSpPr>
        <p:spPr/>
        <p:txBody>
          <a:bodyPr/>
          <a:p>
            <a:fld id="{702F1520-A4F4-45EF-8170-C0FC8C5EA496}"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2DB14247-AEC6-4EF8-BEDB-47E4BD00601D}"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2"/>
          </p:nvPr>
        </p:nvSpPr>
        <p:spPr/>
        <p:txBody>
          <a:bodyPr/>
          <a:p>
            <a:fld id="{0B1F2557-6AD6-45CB-B929-28F8BD3BBFE3}"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67697EFA-D033-4FDF-85DD-C5B04212DD72}"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7E4ACC94-BB0F-4622-9473-BE71A9BE9C70}"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8ED71702-772C-433A-83EC-5C4BF690B612}"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C317F3A8-C6DD-46DC-BA6F-A73C3CD1D8C5}"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FE04FCC6-DD6E-4174-A373-1A365797E755}"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4F615E29-2713-45EE-A11E-D192EBD39E46}"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2"/>
          </p:nvPr>
        </p:nvSpPr>
        <p:spPr/>
        <p:txBody>
          <a:bodyPr/>
          <a:p>
            <a:fld id="{B99377F7-2D65-4C77-A2E9-2E95B9A72519}"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2"/>
          </p:nvPr>
        </p:nvSpPr>
        <p:spPr/>
        <p:txBody>
          <a:bodyPr/>
          <a:p>
            <a:fld id="{92A32037-0EB8-46BE-BECB-5C0BA66D3A83}"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B46B69C7-8838-4AC3-850B-93A216E2EA75}"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3"/>
          </p:nvPr>
        </p:nvSpPr>
        <p:spPr/>
        <p:txBody>
          <a:bodyPr/>
          <a:p>
            <a:fld id="{13076B44-9B35-4472-981B-8204811A2AE7}"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3"/>
          </p:nvPr>
        </p:nvSpPr>
        <p:spPr/>
        <p:txBody>
          <a:bodyPr/>
          <a:p>
            <a:fld id="{066D5F52-5E66-4277-B30C-4F3B71BA144C}"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3"/>
          </p:nvPr>
        </p:nvSpPr>
        <p:spPr/>
        <p:txBody>
          <a:bodyPr/>
          <a:p>
            <a:fld id="{65AC461E-0283-4F58-A73F-6DD0ED502A33}"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3"/>
          </p:nvPr>
        </p:nvSpPr>
        <p:spPr/>
        <p:txBody>
          <a:bodyPr/>
          <a:p>
            <a:fld id="{AA45EFE8-92E8-45E7-B7F7-1D76BBB438CB}"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1"/>
          </p:nvPr>
        </p:nvSpPr>
        <p:spPr/>
        <p:txBody>
          <a:bodyPr/>
          <a:p>
            <a:fld id="{498DEBF0-38A7-4B11-910D-8CAA5D103B70}"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3"/>
          </p:nvPr>
        </p:nvSpPr>
        <p:spPr/>
        <p:txBody>
          <a:bodyPr/>
          <a:p>
            <a:fld id="{A4F73301-F96D-43DC-86D6-309435341BE1}"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3"/>
          </p:nvPr>
        </p:nvSpPr>
        <p:spPr/>
        <p:txBody>
          <a:bodyPr/>
          <a:p>
            <a:fld id="{EE38B5E2-3033-49D9-8669-9496C09A5EFE}"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3"/>
          </p:nvPr>
        </p:nvSpPr>
        <p:spPr/>
        <p:txBody>
          <a:bodyPr/>
          <a:p>
            <a:fld id="{A71C1045-1C01-4706-AE50-FDAA7E20B417}"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3"/>
          </p:nvPr>
        </p:nvSpPr>
        <p:spPr/>
        <p:txBody>
          <a:bodyPr/>
          <a:p>
            <a:fld id="{8AB8F2A4-B4A9-4B78-BAEF-57804A20396E}"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3"/>
          </p:nvPr>
        </p:nvSpPr>
        <p:spPr/>
        <p:txBody>
          <a:bodyPr/>
          <a:p>
            <a:fld id="{2C369FDF-0F5E-419A-B75B-819F6DA8D4CC}"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3"/>
          </p:nvPr>
        </p:nvSpPr>
        <p:spPr/>
        <p:txBody>
          <a:bodyPr/>
          <a:p>
            <a:fld id="{38806DD2-E488-4B9F-847F-49A6DB23CB23}"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3"/>
          </p:nvPr>
        </p:nvSpPr>
        <p:spPr/>
        <p:txBody>
          <a:bodyPr/>
          <a:p>
            <a:fld id="{FB94057F-E597-4F3D-9FF8-B6923D44D9B2}"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1"/>
          </p:nvPr>
        </p:nvSpPr>
        <p:spPr/>
        <p:txBody>
          <a:bodyPr/>
          <a:p>
            <a:fld id="{1F3B1001-DD3E-4293-9CDD-0FD511033FEE}"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1"/>
          </p:nvPr>
        </p:nvSpPr>
        <p:spPr/>
        <p:txBody>
          <a:bodyPr/>
          <a:p>
            <a:fld id="{12E2B2C4-57F9-4C9C-8124-7A77629CFA98}"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8AF8CA14-4A57-48C2-9C89-FA0A0F4069A6}"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9656DE49-C657-48C7-B8EB-3B7F70730764}"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3C534D74-1427-41C3-B642-1158CA391A7C}"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1"/>
          </p:nvPr>
        </p:nvSpPr>
        <p:spPr/>
        <p:txBody>
          <a:bodyPr/>
          <a:p>
            <a:fld id="{A1D9E73F-4997-4929-82FF-CA0F94BCE285}"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472600" y="4663080"/>
            <a:ext cx="546840" cy="39168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595959"/>
                </a:solidFill>
                <a:latin typeface="Arial"/>
                <a:ea typeface="Arial"/>
              </a:defRPr>
            </a:lvl1pPr>
          </a:lstStyle>
          <a:p>
            <a:pPr algn="r">
              <a:lnSpc>
                <a:spcPct val="100000"/>
              </a:lnSpc>
              <a:buNone/>
              <a:tabLst>
                <a:tab algn="l" pos="0"/>
              </a:tabLst>
            </a:pPr>
            <a:fld id="{997E6137-C003-4405-9D2A-8D3B1FBC6DF3}" type="slidenum">
              <a:rPr b="0" lang="en" sz="1000" spc="-1" strike="noStrike">
                <a:solidFill>
                  <a:srgbClr val="595959"/>
                </a:solidFill>
                <a:latin typeface="Arial"/>
                <a:ea typeface="Arial"/>
              </a:rPr>
              <a:t>11</a:t>
            </a:fld>
            <a:endParaRPr b="0" lang="en-US" sz="1000" spc="-1" strike="noStrike">
              <a:latin typeface="Times New Roman"/>
            </a:endParaRPr>
          </a:p>
        </p:txBody>
      </p:sp>
      <p:sp>
        <p:nvSpPr>
          <p:cNvPr id="1"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0"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fontScale="9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1"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fontScale="94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2" name="PlaceHolder 4"/>
          <p:cNvSpPr>
            <a:spLocks noGrp="1"/>
          </p:cNvSpPr>
          <p:nvPr>
            <p:ph type="sldNum" idx="2"/>
          </p:nvPr>
        </p:nvSpPr>
        <p:spPr>
          <a:xfrm>
            <a:off x="8472600" y="4663080"/>
            <a:ext cx="546840" cy="39168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595959"/>
                </a:solidFill>
                <a:latin typeface="Arial"/>
                <a:ea typeface="Arial"/>
              </a:defRPr>
            </a:lvl1pPr>
          </a:lstStyle>
          <a:p>
            <a:pPr algn="r">
              <a:lnSpc>
                <a:spcPct val="100000"/>
              </a:lnSpc>
              <a:buNone/>
              <a:tabLst>
                <a:tab algn="l" pos="0"/>
              </a:tabLst>
            </a:pPr>
            <a:fld id="{34BC024F-CE7B-4999-A6FD-03F5F49B0517}" type="slidenum">
              <a:rPr b="0" lang="en" sz="1000" spc="-1" strike="noStrike">
                <a:solidFill>
                  <a:srgbClr val="595959"/>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sldNum" idx="3"/>
          </p:nvPr>
        </p:nvSpPr>
        <p:spPr>
          <a:xfrm>
            <a:off x="8472600" y="4663080"/>
            <a:ext cx="546840" cy="391680"/>
          </a:xfrm>
          <a:prstGeom prst="rect">
            <a:avLst/>
          </a:prstGeom>
          <a:noFill/>
          <a:ln w="0">
            <a:noFill/>
          </a:ln>
        </p:spPr>
        <p:txBody>
          <a:bodyPr lIns="90000" rIns="90000" tIns="91440" bIns="91440" anchor="ctr">
            <a:noAutofit/>
          </a:bodyPr>
          <a:lstStyle>
            <a:lvl1pPr algn="r">
              <a:lnSpc>
                <a:spcPct val="100000"/>
              </a:lnSpc>
              <a:buNone/>
              <a:tabLst>
                <a:tab algn="l" pos="0"/>
              </a:tabLst>
              <a:defRPr b="0" lang="en" sz="1000" spc="-1" strike="noStrike">
                <a:solidFill>
                  <a:srgbClr val="595959"/>
                </a:solidFill>
                <a:latin typeface="Arial"/>
                <a:ea typeface="Arial"/>
              </a:defRPr>
            </a:lvl1pPr>
          </a:lstStyle>
          <a:p>
            <a:pPr algn="r">
              <a:lnSpc>
                <a:spcPct val="100000"/>
              </a:lnSpc>
              <a:buNone/>
              <a:tabLst>
                <a:tab algn="l" pos="0"/>
              </a:tabLst>
            </a:pPr>
            <a:fld id="{E90F7DA3-1E24-431B-8838-36746878F98B}" type="slidenum">
              <a:rPr b="0" lang="en" sz="1000" spc="-1" strike="noStrike">
                <a:solidFill>
                  <a:srgbClr val="595959"/>
                </a:solidFill>
                <a:latin typeface="Arial"/>
                <a:ea typeface="Arial"/>
              </a:rPr>
              <a:t>&lt;number&gt;</a:t>
            </a:fld>
            <a:endParaRPr b="0" lang="en-US" sz="1000" spc="-1" strike="noStrike">
              <a:latin typeface="Times New Roman"/>
            </a:endParaRPr>
          </a:p>
        </p:txBody>
      </p:sp>
      <p:sp>
        <p:nvSpPr>
          <p:cNvPr id="80"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1"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hyperlink" Target="mailto:rcao73@gate" TargetMode="External"/><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6.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6.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Google Shape;58;p1"/>
          <p:cNvSpPr/>
          <p:nvPr/>
        </p:nvSpPr>
        <p:spPr>
          <a:xfrm>
            <a:off x="311760" y="230400"/>
            <a:ext cx="8517600" cy="204984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buNone/>
              <a:tabLst>
                <a:tab algn="l" pos="0"/>
              </a:tabLst>
            </a:pPr>
            <a:r>
              <a:rPr b="0" lang="en" sz="5200" spc="-1" strike="noStrike">
                <a:solidFill>
                  <a:srgbClr val="000000"/>
                </a:solidFill>
                <a:latin typeface="Arial"/>
                <a:ea typeface="Arial"/>
              </a:rPr>
              <a:t>CS 6476 Project 3</a:t>
            </a:r>
            <a:endParaRPr b="0" lang="en-US" sz="5200" spc="-1" strike="noStrike">
              <a:latin typeface="Arial"/>
            </a:endParaRPr>
          </a:p>
        </p:txBody>
      </p:sp>
      <p:sp>
        <p:nvSpPr>
          <p:cNvPr id="119" name="Google Shape;59;p1"/>
          <p:cNvSpPr/>
          <p:nvPr/>
        </p:nvSpPr>
        <p:spPr>
          <a:xfrm>
            <a:off x="311760" y="2320200"/>
            <a:ext cx="8517600" cy="1794600"/>
          </a:xfrm>
          <a:prstGeom prst="rect">
            <a:avLst/>
          </a:prstGeom>
          <a:noFill/>
          <a:ln w="0">
            <a:noFill/>
          </a:ln>
        </p:spPr>
        <p:style>
          <a:lnRef idx="0"/>
          <a:fillRef idx="0"/>
          <a:effectRef idx="0"/>
          <a:fontRef idx="minor"/>
        </p:style>
        <p:txBody>
          <a:bodyPr lIns="90000" rIns="90000" tIns="91440" bIns="91440" anchor="t">
            <a:noAutofit/>
          </a:bodyPr>
          <a:p>
            <a:pPr algn="ctr">
              <a:lnSpc>
                <a:spcPct val="90000"/>
              </a:lnSpc>
              <a:buNone/>
              <a:tabLst>
                <a:tab algn="l" pos="0"/>
              </a:tabLst>
            </a:pPr>
            <a:r>
              <a:rPr b="0" lang="en" sz="2800" spc="-1" strike="noStrike">
                <a:solidFill>
                  <a:srgbClr val="595959"/>
                </a:solidFill>
                <a:latin typeface="Arial"/>
                <a:ea typeface="Arial"/>
              </a:rPr>
              <a:t>[</a:t>
            </a:r>
            <a:r>
              <a:rPr b="0" lang="en" sz="2800" spc="-1" strike="noStrike">
                <a:solidFill>
                  <a:srgbClr val="585858"/>
                </a:solidFill>
                <a:latin typeface="Arial"/>
                <a:ea typeface="Arial"/>
              </a:rPr>
              <a:t>Ruize Cao]</a:t>
            </a:r>
            <a:endParaRPr b="0" lang="en-US" sz="2800" spc="-1" strike="noStrike">
              <a:latin typeface="Arial"/>
            </a:endParaRPr>
          </a:p>
          <a:p>
            <a:pPr algn="ctr">
              <a:lnSpc>
                <a:spcPct val="90000"/>
              </a:lnSpc>
              <a:buNone/>
              <a:tabLst>
                <a:tab algn="l" pos="0"/>
              </a:tabLst>
            </a:pPr>
            <a:r>
              <a:rPr b="0" lang="en" sz="2800" spc="-1" strike="noStrike">
                <a:solidFill>
                  <a:srgbClr val="585858"/>
                </a:solidFill>
                <a:latin typeface="Arial"/>
                <a:ea typeface="Arial"/>
              </a:rPr>
              <a:t>[</a:t>
            </a:r>
            <a:r>
              <a:rPr b="0" lang="en" sz="2800" spc="-1" strike="noStrike" u="sng">
                <a:solidFill>
                  <a:srgbClr val="0097a7"/>
                </a:solidFill>
                <a:uFillTx/>
                <a:latin typeface="Arial"/>
                <a:ea typeface="Arial"/>
                <a:hlinkClick r:id="rId1"/>
              </a:rPr>
              <a:t>rcao73@gate</a:t>
            </a:r>
            <a:r>
              <a:rPr b="0" lang="en" sz="2800" spc="-1" strike="noStrike">
                <a:solidFill>
                  <a:srgbClr val="585858"/>
                </a:solidFill>
                <a:latin typeface="Arial"/>
                <a:ea typeface="Arial"/>
              </a:rPr>
              <a:t>ch.edu]</a:t>
            </a:r>
            <a:endParaRPr b="0" lang="en-US" sz="2800" spc="-1" strike="noStrike">
              <a:latin typeface="Arial"/>
            </a:endParaRPr>
          </a:p>
          <a:p>
            <a:pPr algn="ctr">
              <a:lnSpc>
                <a:spcPct val="90000"/>
              </a:lnSpc>
              <a:buNone/>
              <a:tabLst>
                <a:tab algn="l" pos="0"/>
              </a:tabLst>
            </a:pPr>
            <a:r>
              <a:rPr b="0" lang="en" sz="2800" spc="-1" strike="noStrike">
                <a:solidFill>
                  <a:srgbClr val="585858"/>
                </a:solidFill>
                <a:latin typeface="Arial"/>
                <a:ea typeface="Arial"/>
              </a:rPr>
              <a:t>[rcao73]</a:t>
            </a:r>
            <a:endParaRPr b="0" lang="en-US" sz="2800" spc="-1" strike="noStrike">
              <a:latin typeface="Arial"/>
            </a:endParaRPr>
          </a:p>
          <a:p>
            <a:pPr algn="ctr">
              <a:lnSpc>
                <a:spcPct val="100000"/>
              </a:lnSpc>
              <a:buNone/>
              <a:tabLst>
                <a:tab algn="l" pos="0"/>
              </a:tabLst>
            </a:pPr>
            <a:r>
              <a:rPr b="0" lang="en" sz="2800" spc="-1" strike="noStrike">
                <a:solidFill>
                  <a:srgbClr val="585858"/>
                </a:solidFill>
                <a:latin typeface="Arial"/>
                <a:ea typeface="Arial"/>
              </a:rPr>
              <a:t>[</a:t>
            </a:r>
            <a:r>
              <a:rPr b="0" lang="en-US" sz="2800" spc="-1" strike="noStrike">
                <a:solidFill>
                  <a:srgbClr val="585858"/>
                </a:solidFill>
                <a:latin typeface="Arial"/>
                <a:ea typeface="Arial"/>
              </a:rPr>
              <a:t>904012084</a:t>
            </a:r>
            <a:r>
              <a:rPr b="0" lang="en" sz="2800" spc="-1" strike="noStrike">
                <a:solidFill>
                  <a:srgbClr val="595959"/>
                </a:solidFill>
                <a:latin typeface="Arial"/>
                <a:ea typeface="Arial"/>
              </a:rPr>
              <a: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3: RANSAC</a:t>
            </a:r>
            <a:endParaRPr b="0" lang="en-US" sz="2800" spc="-1" strike="noStrike">
              <a:latin typeface="Arial"/>
            </a:endParaRPr>
          </a:p>
        </p:txBody>
      </p:sp>
      <p:sp>
        <p:nvSpPr>
          <p:cNvPr id="149" name="PlaceHolder 2"/>
          <p:cNvSpPr>
            <a:spLocks noGrp="1"/>
          </p:cNvSpPr>
          <p:nvPr>
            <p:ph/>
          </p:nvPr>
        </p:nvSpPr>
        <p:spPr>
          <a:xfrm>
            <a:off x="275760" y="1152360"/>
            <a:ext cx="3998160" cy="3414600"/>
          </a:xfrm>
          <a:prstGeom prst="rect">
            <a:avLst/>
          </a:prstGeom>
          <a:noFill/>
          <a:ln w="0">
            <a:noFill/>
          </a:ln>
        </p:spPr>
        <p:txBody>
          <a:bodyPr lIns="0" rIns="0" tIns="91440" bIns="91440" anchor="t">
            <a:normAutofit fontScale="70000"/>
          </a:bodyPr>
          <a:p>
            <a:pPr marL="228600" indent="-228600">
              <a:lnSpc>
                <a:spcPct val="115000"/>
              </a:lnSpc>
              <a:spcBef>
                <a:spcPts val="1001"/>
              </a:spcBef>
              <a:buNone/>
              <a:tabLst>
                <a:tab algn="l" pos="0"/>
              </a:tabLst>
            </a:pPr>
            <a:r>
              <a:rPr b="0" lang="en" sz="1400" spc="-1" strike="noStrike">
                <a:solidFill>
                  <a:srgbClr val="595959"/>
                </a:solidFill>
                <a:latin typeface="Arial"/>
                <a:ea typeface="Arial"/>
              </a:rPr>
              <a:t>[How many RANSAC iterations would we need to find the fundamental matrix with 99.9% certainty from your Mt. Rushmore and Notre Dame SIFT results assuming that they had a 90% point correspondence accuracy if there are 9 points?]</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From the function compute_ransac_iterations(), i got  the number is 10. It is based on the formula which is shown below.</a:t>
            </a:r>
            <a:endParaRPr b="0" lang="en-US" sz="1400" spc="-1" strike="noStrike">
              <a:latin typeface="Arial"/>
            </a:endParaRPr>
          </a:p>
          <a:p>
            <a:pPr marL="228600" indent="-228600">
              <a:lnSpc>
                <a:spcPct val="115000"/>
              </a:lnSpc>
              <a:spcBef>
                <a:spcPts val="1001"/>
              </a:spcBef>
              <a:buNone/>
              <a:tabLst>
                <a:tab algn="l" pos="0"/>
              </a:tabLst>
            </a:pPr>
            <a:endParaRPr b="0" lang="en-US" sz="1400" spc="-1" strike="noStrike">
              <a:latin typeface="Arial"/>
            </a:endParaRPr>
          </a:p>
          <a:p>
            <a:pPr marL="228600" indent="-228600">
              <a:lnSpc>
                <a:spcPct val="115000"/>
              </a:lnSpc>
              <a:spcBef>
                <a:spcPts val="1001"/>
              </a:spcBef>
              <a:buNone/>
              <a:tabLst>
                <a:tab algn="l" pos="0"/>
              </a:tabLst>
            </a:pP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[One might imagine that if we had more than 9 point correspondences, it would be better to use more of them to solve for the fundamental matrix. Investigate this by finding the # of RANSAC iterations you would need to run with 18 points.]</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The # of RANSAC iterations is 29. More sample points do attribute to more accurate foundamental matrix, but it increases the computational load, since the # of RANSAC iterations increases almost three times.</a:t>
            </a:r>
            <a:endParaRPr b="0" lang="en-US" sz="1400" spc="-1" strike="noStrike">
              <a:latin typeface="Arial"/>
            </a:endParaRPr>
          </a:p>
          <a:p>
            <a:pPr marL="228600" indent="-228600">
              <a:lnSpc>
                <a:spcPct val="115000"/>
              </a:lnSpc>
              <a:spcBef>
                <a:spcPts val="1199"/>
              </a:spcBef>
              <a:spcAft>
                <a:spcPts val="1199"/>
              </a:spcAft>
              <a:buNone/>
              <a:tabLst>
                <a:tab algn="l" pos="0"/>
              </a:tabLst>
            </a:pPr>
            <a:endParaRPr b="0" lang="en-US" sz="1400" spc="-1" strike="noStrike">
              <a:latin typeface="Arial"/>
            </a:endParaRPr>
          </a:p>
        </p:txBody>
      </p:sp>
      <p:sp>
        <p:nvSpPr>
          <p:cNvPr id="150" name="PlaceHolder 3"/>
          <p:cNvSpPr>
            <a:spLocks noGrp="1"/>
          </p:cNvSpPr>
          <p:nvPr>
            <p:ph/>
          </p:nvPr>
        </p:nvSpPr>
        <p:spPr>
          <a:xfrm>
            <a:off x="5029200" y="115632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[If our dataset had a lower point correspondence accuracy, say 70%, what is the minimum # of iterations needed to find the fundamental matrix with 99.9% certainty?]</a:t>
            </a:r>
            <a:endParaRPr b="0" lang="en-US" sz="1400" spc="-1" strike="noStrike">
              <a:latin typeface="Arial"/>
            </a:endParaRPr>
          </a:p>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The # of RANSAC iterations is 112, since the correspondence accuracy decrease, it will significantly makes it harder to have a sample that all points are inliers. Therefore, it will significantly increase the # of RANSAC iterations.</a:t>
            </a:r>
            <a:endParaRPr b="0" lang="en-US" sz="1400" spc="-1" strike="noStrike">
              <a:latin typeface="Arial"/>
            </a:endParaRPr>
          </a:p>
        </p:txBody>
      </p:sp>
      <p:pic>
        <p:nvPicPr>
          <p:cNvPr id="151" name="" descr=""/>
          <p:cNvPicPr/>
          <p:nvPr/>
        </p:nvPicPr>
        <p:blipFill>
          <a:blip r:embed="rId1"/>
          <a:stretch/>
        </p:blipFill>
        <p:spPr>
          <a:xfrm>
            <a:off x="1371600" y="2383920"/>
            <a:ext cx="1599120" cy="5868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4: Performance comparison</a:t>
            </a:r>
            <a:endParaRPr b="0" lang="en-US" sz="2800" spc="-1" strike="noStrike">
              <a:latin typeface="Arial"/>
            </a:endParaRPr>
          </a:p>
        </p:txBody>
      </p:sp>
      <p:sp>
        <p:nvSpPr>
          <p:cNvPr id="153" name="PlaceHolder 2"/>
          <p:cNvSpPr>
            <a:spLocks noGrp="1"/>
          </p:cNvSpPr>
          <p:nvPr>
            <p:ph/>
          </p:nvPr>
        </p:nvSpPr>
        <p:spPr>
          <a:xfrm>
            <a:off x="31176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[insert visualization of epipolar lines on the Argoverse image pair using the linear method]</a:t>
            </a:r>
            <a:endParaRPr b="0" lang="en-US" sz="1400" spc="-1" strike="noStrike">
              <a:latin typeface="Arial"/>
            </a:endParaRPr>
          </a:p>
        </p:txBody>
      </p:sp>
      <p:sp>
        <p:nvSpPr>
          <p:cNvPr id="154" name="PlaceHolder 3"/>
          <p:cNvSpPr>
            <a:spLocks noGrp="1"/>
          </p:cNvSpPr>
          <p:nvPr>
            <p:ph/>
          </p:nvPr>
        </p:nvSpPr>
        <p:spPr>
          <a:xfrm>
            <a:off x="483228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[insert visualization of epipolar lines on the Argoverse image pair using RANSAC]</a:t>
            </a:r>
            <a:endParaRPr b="0" lang="en-US" sz="1400" spc="-1" strike="noStrike">
              <a:latin typeface="Arial"/>
            </a:endParaRPr>
          </a:p>
        </p:txBody>
      </p:sp>
      <p:pic>
        <p:nvPicPr>
          <p:cNvPr id="155" name="" descr=""/>
          <p:cNvPicPr/>
          <p:nvPr/>
        </p:nvPicPr>
        <p:blipFill>
          <a:blip r:embed="rId1"/>
          <a:stretch/>
        </p:blipFill>
        <p:spPr>
          <a:xfrm>
            <a:off x="219240" y="2057400"/>
            <a:ext cx="4351680" cy="1370520"/>
          </a:xfrm>
          <a:prstGeom prst="rect">
            <a:avLst/>
          </a:prstGeom>
          <a:ln w="0">
            <a:noFill/>
          </a:ln>
        </p:spPr>
      </p:pic>
      <p:pic>
        <p:nvPicPr>
          <p:cNvPr id="156" name="" descr=""/>
          <p:cNvPicPr/>
          <p:nvPr/>
        </p:nvPicPr>
        <p:blipFill>
          <a:blip r:embed="rId2"/>
          <a:stretch/>
        </p:blipFill>
        <p:spPr>
          <a:xfrm>
            <a:off x="4832280" y="2057400"/>
            <a:ext cx="4241880" cy="13359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4: Performance comparison</a:t>
            </a:r>
            <a:endParaRPr b="0" lang="en-US" sz="2800" spc="-1" strike="noStrike">
              <a:latin typeface="Arial"/>
            </a:endParaRPr>
          </a:p>
        </p:txBody>
      </p:sp>
      <p:sp>
        <p:nvSpPr>
          <p:cNvPr id="158" name="PlaceHolder 2"/>
          <p:cNvSpPr>
            <a:spLocks noGrp="1"/>
          </p:cNvSpPr>
          <p:nvPr>
            <p:ph/>
          </p:nvPr>
        </p:nvSpPr>
        <p:spPr>
          <a:xfrm>
            <a:off x="311760" y="1152360"/>
            <a:ext cx="3998160" cy="3414600"/>
          </a:xfrm>
          <a:prstGeom prst="rect">
            <a:avLst/>
          </a:prstGeom>
          <a:noFill/>
          <a:ln w="0">
            <a:noFill/>
          </a:ln>
        </p:spPr>
        <p:txBody>
          <a:bodyPr lIns="0" rIns="0" tIns="91440" bIns="91440" anchor="t">
            <a:normAutofit fontScale="68000"/>
          </a:bodyPr>
          <a:p>
            <a:pPr marL="228600" indent="-228600">
              <a:lnSpc>
                <a:spcPct val="115000"/>
              </a:lnSpc>
              <a:spcBef>
                <a:spcPts val="1001"/>
              </a:spcBef>
              <a:buNone/>
              <a:tabLst>
                <a:tab algn="l" pos="0"/>
              </a:tabLst>
            </a:pPr>
            <a:r>
              <a:rPr b="0" lang="en" sz="1400" spc="-1" strike="noStrike">
                <a:solidFill>
                  <a:srgbClr val="595959"/>
                </a:solidFill>
                <a:latin typeface="Arial"/>
                <a:ea typeface="Arial"/>
              </a:rPr>
              <a:t>[Describe the different performance of the two methods.]</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For the linear method, the performance on the left image is acceptable, but for the right image, the performance is quite bad, even the epipolar lines do not converge. </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For the RANSAC method, the performances on both image are good, clear epipolar lines and all lines converge at the epipoles.. Correct and valuable corresponding pairs are selected for calulate the foundmaental matrix, epipolar lines and epipoles.  </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[Why do these differences appear?]</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For the linear method, the output is quite sensitive to noises and outliers, since all pairs are involved for calculation.</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For the RANSAC, it will continuously sample a number of corresponding pairs for estimated iteration number, which is calculated based on desired successful probability, sample number, and the inliers probability. Therefore, it can filter unexpected corresponding pairs, and find the best sampled dataset for calculating the foundamental matrix.  </a:t>
            </a:r>
            <a:endParaRPr b="0" lang="en-US" sz="1400" spc="-1" strike="noStrike">
              <a:latin typeface="Arial"/>
            </a:endParaRPr>
          </a:p>
          <a:p>
            <a:pPr marL="228600" indent="-228600">
              <a:lnSpc>
                <a:spcPct val="115000"/>
              </a:lnSpc>
              <a:spcBef>
                <a:spcPts val="1199"/>
              </a:spcBef>
              <a:spcAft>
                <a:spcPts val="1199"/>
              </a:spcAft>
              <a:buNone/>
              <a:tabLst>
                <a:tab algn="l" pos="0"/>
              </a:tabLst>
            </a:pPr>
            <a:endParaRPr b="0" lang="en-US" sz="1400" spc="-1" strike="noStrike">
              <a:latin typeface="Arial"/>
            </a:endParaRPr>
          </a:p>
        </p:txBody>
      </p:sp>
      <p:sp>
        <p:nvSpPr>
          <p:cNvPr id="159" name="PlaceHolder 3"/>
          <p:cNvSpPr>
            <a:spLocks noGrp="1"/>
          </p:cNvSpPr>
          <p:nvPr>
            <p:ph/>
          </p:nvPr>
        </p:nvSpPr>
        <p:spPr>
          <a:xfrm>
            <a:off x="483228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[Which one should be more robust in real applications? Why?]</a:t>
            </a:r>
            <a:endParaRPr b="0" lang="en-US" sz="1400" spc="-1" strike="noStrike">
              <a:latin typeface="Arial"/>
            </a:endParaRPr>
          </a:p>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The RANSAC one is more robust. Since it is less sentive to noises by continuously sampled the corresponding pairs to find best sampled dataset for calculation.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Google Shape;138;p13"/>
          <p:cNvSpPr/>
          <p:nvPr/>
        </p:nvSpPr>
        <p:spPr>
          <a:xfrm>
            <a:off x="311760" y="444960"/>
            <a:ext cx="8517600" cy="56988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0" lang="en" sz="2800" spc="-1" strike="noStrike">
                <a:solidFill>
                  <a:srgbClr val="000000"/>
                </a:solidFill>
                <a:latin typeface="Arial"/>
                <a:ea typeface="Arial"/>
              </a:rPr>
              <a:t>Part 5: Visual odometry</a:t>
            </a:r>
            <a:endParaRPr b="0" lang="en-US" sz="2800" spc="-1" strike="noStrike">
              <a:latin typeface="Arial"/>
            </a:endParaRPr>
          </a:p>
          <a:p>
            <a:pPr>
              <a:lnSpc>
                <a:spcPct val="100000"/>
              </a:lnSpc>
              <a:buNone/>
              <a:tabLst>
                <a:tab algn="l" pos="0"/>
              </a:tabLst>
            </a:pPr>
            <a:endParaRPr b="0" lang="en-US" sz="2800" spc="-1" strike="noStrike">
              <a:latin typeface="Arial"/>
            </a:endParaRPr>
          </a:p>
        </p:txBody>
      </p:sp>
      <p:sp>
        <p:nvSpPr>
          <p:cNvPr id="161" name="Google Shape;139;p13"/>
          <p:cNvSpPr/>
          <p:nvPr/>
        </p:nvSpPr>
        <p:spPr>
          <a:xfrm>
            <a:off x="311760" y="1152360"/>
            <a:ext cx="8517600" cy="341352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400" spc="-1" strike="noStrike">
                <a:solidFill>
                  <a:srgbClr val="595959"/>
                </a:solidFill>
                <a:latin typeface="Arial"/>
                <a:ea typeface="Arial"/>
              </a:rPr>
              <a:t>[How can we use our code from part 2 and part 3 to determine the “ego-motion” of a camera attached to a robot (i.e., motion of the robot)?]</a:t>
            </a:r>
            <a:endParaRPr b="0" lang="en-US" sz="1400" spc="-1" strike="noStrike">
              <a:latin typeface="Arial"/>
            </a:endParaRPr>
          </a:p>
          <a:p>
            <a:pPr>
              <a:lnSpc>
                <a:spcPct val="115000"/>
              </a:lnSpc>
              <a:buNone/>
              <a:tabLst>
                <a:tab algn="l" pos="0"/>
              </a:tabLst>
            </a:pPr>
            <a:r>
              <a:rPr b="0" lang="en" sz="1400" spc="-1" strike="noStrike">
                <a:solidFill>
                  <a:srgbClr val="595959"/>
                </a:solidFill>
                <a:latin typeface="Arial"/>
                <a:ea typeface="Arial"/>
              </a:rPr>
              <a:t>We can use the ransac_foundamental( ) function in part3, which uses compute_ransac_iterations( ) in part3 to compute iteration numbers, and uses compute_fundamental_matrix( ) to repeatly compute the best foundamental matrix based on sampled feature points from ransac algorithm. If we get the foundamental matrix and the intrinsic matrix, we can gain the essential matrix E, which can be decomposed it into a translation matrix and a rotation matrix. Hence, we gain the translation vector and rotation matrix between the center of two images. Based on that we can calculate the motion of the camera</a:t>
            </a:r>
            <a:endParaRPr b="0" lang="en-US" sz="1400" spc="-1" strike="noStrike">
              <a:latin typeface="Arial"/>
            </a:endParaRPr>
          </a:p>
          <a:p>
            <a:pPr>
              <a:lnSpc>
                <a:spcPct val="115000"/>
              </a:lnSpc>
              <a:spcBef>
                <a:spcPts val="1199"/>
              </a:spcBef>
              <a:buNone/>
              <a:tabLst>
                <a:tab algn="l" pos="0"/>
              </a:tabLst>
            </a:pPr>
            <a:r>
              <a:rPr b="0" lang="en" sz="1400" spc="-1" strike="noStrike">
                <a:solidFill>
                  <a:srgbClr val="595959"/>
                </a:solidFill>
                <a:latin typeface="Arial"/>
                <a:ea typeface="Arial"/>
              </a:rPr>
              <a:t>[In addition to the fundamental matrix, what additional camera information is required to recover the ego-motion?] </a:t>
            </a:r>
            <a:endParaRPr b="0" lang="en-US" sz="1400" spc="-1" strike="noStrike">
              <a:latin typeface="Arial"/>
            </a:endParaRPr>
          </a:p>
          <a:p>
            <a:pPr>
              <a:lnSpc>
                <a:spcPct val="115000"/>
              </a:lnSpc>
              <a:spcBef>
                <a:spcPts val="1199"/>
              </a:spcBef>
              <a:buNone/>
              <a:tabLst>
                <a:tab algn="l" pos="0"/>
              </a:tabLst>
            </a:pPr>
            <a:r>
              <a:rPr b="0" lang="en" sz="1400" spc="-1" strike="noStrike">
                <a:solidFill>
                  <a:srgbClr val="595959"/>
                </a:solidFill>
                <a:latin typeface="Arial"/>
                <a:ea typeface="Arial"/>
              </a:rPr>
              <a:t>We also need intrinsic matrix K, sice E=K.T @ F @ K, which F is foundamental matrix, and K is intrinsic matrix</a:t>
            </a:r>
            <a:endParaRPr b="0" lang="en-US" sz="1400" spc="-1" strike="noStrike">
              <a:latin typeface="Arial"/>
            </a:endParaRPr>
          </a:p>
          <a:p>
            <a:pPr>
              <a:lnSpc>
                <a:spcPct val="115000"/>
              </a:lnSpc>
              <a:spcBef>
                <a:spcPts val="1199"/>
              </a:spcBef>
              <a:buNone/>
              <a:tabLst>
                <a:tab algn="l" pos="0"/>
              </a:tabLst>
            </a:pPr>
            <a:endParaRPr b="0" lang="en-US" sz="1400" spc="-1" strike="noStrike">
              <a:latin typeface="Arial"/>
            </a:endParaRPr>
          </a:p>
          <a:p>
            <a:pPr>
              <a:lnSpc>
                <a:spcPct val="115000"/>
              </a:lnSpc>
              <a:spcBef>
                <a:spcPts val="1199"/>
              </a:spcBef>
              <a:buNone/>
              <a:tabLst>
                <a:tab algn="l" pos="0"/>
              </a:tabLst>
            </a:pPr>
            <a:endParaRPr b="0" lang="en-US" sz="1400" spc="-1" strike="noStrike">
              <a:latin typeface="Arial"/>
            </a:endParaRPr>
          </a:p>
          <a:p>
            <a:pPr>
              <a:lnSpc>
                <a:spcPct val="115000"/>
              </a:lnSpc>
              <a:spcBef>
                <a:spcPts val="1199"/>
              </a:spcBef>
              <a:buNone/>
              <a:tabLst>
                <a:tab algn="l" pos="0"/>
              </a:tabLst>
            </a:pPr>
            <a:endParaRPr b="0" lang="en-US" sz="1400" spc="-1" strike="noStrike">
              <a:latin typeface="Arial"/>
            </a:endParaRPr>
          </a:p>
          <a:p>
            <a:pPr>
              <a:lnSpc>
                <a:spcPct val="115000"/>
              </a:lnSpc>
              <a:spcBef>
                <a:spcPts val="1199"/>
              </a:spcBef>
              <a:spcAft>
                <a:spcPts val="1199"/>
              </a:spcAft>
              <a:buNone/>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Google Shape;144;p14"/>
          <p:cNvSpPr/>
          <p:nvPr/>
        </p:nvSpPr>
        <p:spPr>
          <a:xfrm>
            <a:off x="311760" y="444960"/>
            <a:ext cx="8517600" cy="569880"/>
          </a:xfrm>
          <a:prstGeom prst="rect">
            <a:avLst/>
          </a:prstGeom>
          <a:noFill/>
          <a:ln w="0">
            <a:noFill/>
          </a:ln>
        </p:spPr>
        <p:style>
          <a:lnRef idx="0"/>
          <a:fillRef idx="0"/>
          <a:effectRef idx="0"/>
          <a:fontRef idx="minor"/>
        </p:style>
        <p:txBody>
          <a:bodyPr lIns="90000" rIns="90000" tIns="91440" bIns="91440" anchor="t">
            <a:noAutofit/>
          </a:bodyPr>
          <a:p>
            <a:pPr>
              <a:lnSpc>
                <a:spcPct val="100000"/>
              </a:lnSpc>
              <a:buNone/>
              <a:tabLst>
                <a:tab algn="l" pos="0"/>
              </a:tabLst>
            </a:pPr>
            <a:r>
              <a:rPr b="0" lang="en" sz="2800" spc="-1" strike="noStrike">
                <a:solidFill>
                  <a:srgbClr val="000000"/>
                </a:solidFill>
                <a:latin typeface="Arial"/>
                <a:ea typeface="Arial"/>
              </a:rPr>
              <a:t>Part 5: Visual odometry</a:t>
            </a:r>
            <a:endParaRPr b="0" lang="en-US" sz="2800" spc="-1" strike="noStrike">
              <a:latin typeface="Arial"/>
            </a:endParaRPr>
          </a:p>
          <a:p>
            <a:pPr>
              <a:lnSpc>
                <a:spcPct val="100000"/>
              </a:lnSpc>
              <a:buNone/>
              <a:tabLst>
                <a:tab algn="l" pos="0"/>
              </a:tabLst>
            </a:pPr>
            <a:endParaRPr b="0" lang="en-US" sz="2800" spc="-1" strike="noStrike">
              <a:latin typeface="Arial"/>
            </a:endParaRPr>
          </a:p>
        </p:txBody>
      </p:sp>
      <p:sp>
        <p:nvSpPr>
          <p:cNvPr id="163" name="Google Shape;145;p14"/>
          <p:cNvSpPr/>
          <p:nvPr/>
        </p:nvSpPr>
        <p:spPr>
          <a:xfrm>
            <a:off x="311760" y="1152360"/>
            <a:ext cx="8517600" cy="3413520"/>
          </a:xfrm>
          <a:prstGeom prst="rect">
            <a:avLst/>
          </a:prstGeom>
          <a:noFill/>
          <a:ln w="0">
            <a:noFill/>
          </a:ln>
        </p:spPr>
        <p:style>
          <a:lnRef idx="0"/>
          <a:fillRef idx="0"/>
          <a:effectRef idx="0"/>
          <a:fontRef idx="minor"/>
        </p:style>
        <p:txBody>
          <a:bodyPr lIns="90000" rIns="90000" tIns="91440" bIns="91440" anchor="t">
            <a:noAutofit/>
          </a:bodyPr>
          <a:p>
            <a:pPr>
              <a:lnSpc>
                <a:spcPct val="115000"/>
              </a:lnSpc>
              <a:buNone/>
              <a:tabLst>
                <a:tab algn="l" pos="0"/>
              </a:tabLst>
            </a:pPr>
            <a:r>
              <a:rPr b="0" lang="en" sz="1400" spc="-1" strike="noStrike">
                <a:solidFill>
                  <a:srgbClr val="595959"/>
                </a:solidFill>
                <a:latin typeface="Arial"/>
                <a:ea typeface="Arial"/>
              </a:rPr>
              <a:t>[Attach a plot of the camera’s trajectory through time]</a:t>
            </a:r>
            <a:endParaRPr b="0" lang="en-US" sz="1400" spc="-1" strike="noStrike">
              <a:latin typeface="Arial"/>
            </a:endParaRPr>
          </a:p>
          <a:p>
            <a:pPr>
              <a:lnSpc>
                <a:spcPct val="115000"/>
              </a:lnSpc>
              <a:buNone/>
              <a:tabLst>
                <a:tab algn="l" pos="0"/>
              </a:tabLst>
            </a:pPr>
            <a:endParaRPr b="0" lang="en-US" sz="1400" spc="-1" strike="noStrike">
              <a:latin typeface="Arial"/>
            </a:endParaRPr>
          </a:p>
          <a:p>
            <a:pPr>
              <a:lnSpc>
                <a:spcPct val="115000"/>
              </a:lnSpc>
              <a:spcBef>
                <a:spcPts val="1199"/>
              </a:spcBef>
              <a:buNone/>
              <a:tabLst>
                <a:tab algn="l" pos="0"/>
              </a:tabLst>
            </a:pPr>
            <a:endParaRPr b="0" lang="en-US" sz="1400" spc="-1" strike="noStrike">
              <a:latin typeface="Arial"/>
            </a:endParaRPr>
          </a:p>
          <a:p>
            <a:pPr>
              <a:lnSpc>
                <a:spcPct val="115000"/>
              </a:lnSpc>
              <a:spcBef>
                <a:spcPts val="1199"/>
              </a:spcBef>
              <a:buNone/>
              <a:tabLst>
                <a:tab algn="l" pos="0"/>
              </a:tabLst>
            </a:pPr>
            <a:endParaRPr b="0" lang="en-US" sz="1400" spc="-1" strike="noStrike">
              <a:latin typeface="Arial"/>
            </a:endParaRPr>
          </a:p>
          <a:p>
            <a:pPr>
              <a:lnSpc>
                <a:spcPct val="115000"/>
              </a:lnSpc>
              <a:spcBef>
                <a:spcPts val="1199"/>
              </a:spcBef>
              <a:buNone/>
              <a:tabLst>
                <a:tab algn="l" pos="0"/>
              </a:tabLst>
            </a:pPr>
            <a:endParaRPr b="0" lang="en-US" sz="1400" spc="-1" strike="noStrike">
              <a:latin typeface="Arial"/>
            </a:endParaRPr>
          </a:p>
          <a:p>
            <a:pPr>
              <a:lnSpc>
                <a:spcPct val="115000"/>
              </a:lnSpc>
              <a:spcBef>
                <a:spcPts val="1199"/>
              </a:spcBef>
              <a:spcAft>
                <a:spcPts val="1199"/>
              </a:spcAft>
              <a:buNone/>
              <a:tabLst>
                <a:tab algn="l" pos="0"/>
              </a:tabLst>
            </a:pPr>
            <a:endParaRPr b="0" lang="en-US" sz="1400" spc="-1" strike="noStrike">
              <a:latin typeface="Arial"/>
            </a:endParaRPr>
          </a:p>
        </p:txBody>
      </p:sp>
      <p:pic>
        <p:nvPicPr>
          <p:cNvPr id="164" name="" descr=""/>
          <p:cNvPicPr/>
          <p:nvPr/>
        </p:nvPicPr>
        <p:blipFill>
          <a:blip r:embed="rId1"/>
          <a:stretch/>
        </p:blipFill>
        <p:spPr>
          <a:xfrm>
            <a:off x="1828800" y="1482120"/>
            <a:ext cx="2708640" cy="30888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6: Panorama Stitching</a:t>
            </a:r>
            <a:endParaRPr b="0" lang="en-US" sz="2800" spc="-1" strike="noStrike">
              <a:latin typeface="Arial"/>
            </a:endParaRPr>
          </a:p>
        </p:txBody>
      </p:sp>
      <p:sp>
        <p:nvSpPr>
          <p:cNvPr id="166" name="PlaceHolder 2"/>
          <p:cNvSpPr>
            <a:spLocks noGrp="1"/>
          </p:cNvSpPr>
          <p:nvPr>
            <p:ph/>
          </p:nvPr>
        </p:nvSpPr>
        <p:spPr>
          <a:xfrm>
            <a:off x="311760" y="1152360"/>
            <a:ext cx="8518680" cy="3414600"/>
          </a:xfrm>
          <a:prstGeom prst="rect">
            <a:avLst/>
          </a:prstGeom>
          <a:noFill/>
          <a:ln w="0">
            <a:noFill/>
          </a:ln>
        </p:spPr>
        <p:txBody>
          <a:bodyPr lIns="0" rIns="0" tIns="91440" bIns="91440" anchor="t">
            <a:normAutofit/>
          </a:bodyPr>
          <a:p>
            <a:pPr marL="228600" indent="-228600">
              <a:lnSpc>
                <a:spcPct val="115000"/>
              </a:lnSpc>
              <a:spcBef>
                <a:spcPts val="1001"/>
              </a:spcBef>
              <a:buNone/>
              <a:tabLst>
                <a:tab algn="l" pos="0"/>
              </a:tabLst>
            </a:pPr>
            <a:r>
              <a:rPr b="0" lang="en" sz="1800" spc="-1" strike="noStrike">
                <a:solidFill>
                  <a:srgbClr val="595959"/>
                </a:solidFill>
                <a:latin typeface="Arial"/>
                <a:ea typeface="Arial"/>
              </a:rPr>
              <a:t>[Please add a README style documentation here for your implementation of panorama stitching with: description of what you implemented, instructions on how to replicate the results in clear steps that can be followed by course staff. Failure to replicate results by following this documentation will result in point penalties on this question of the assignment.]</a:t>
            </a:r>
            <a:endParaRPr b="0" lang="en-US" sz="1800" spc="-1" strike="noStrike">
              <a:latin typeface="Arial"/>
            </a:endParaRPr>
          </a:p>
          <a:p>
            <a:pPr marL="228600" indent="-228600">
              <a:lnSpc>
                <a:spcPct val="115000"/>
              </a:lnSpc>
              <a:spcBef>
                <a:spcPts val="1001"/>
              </a:spcBef>
              <a:buNone/>
              <a:tabLst>
                <a:tab algn="l" pos="0"/>
              </a:tabLst>
            </a:pPr>
            <a:r>
              <a:rPr b="0" lang="en" sz="1800" spc="-1" strike="noStrike">
                <a:solidFill>
                  <a:srgbClr val="595959"/>
                </a:solidFill>
                <a:latin typeface="Arial"/>
                <a:ea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6: Panorama Stitching</a:t>
            </a:r>
            <a:endParaRPr b="0" lang="en-US" sz="2800" spc="-1" strike="noStrike">
              <a:latin typeface="Arial"/>
            </a:endParaRPr>
          </a:p>
        </p:txBody>
      </p:sp>
      <p:sp>
        <p:nvSpPr>
          <p:cNvPr id="168" name="PlaceHolder 2"/>
          <p:cNvSpPr>
            <a:spLocks noGrp="1"/>
          </p:cNvSpPr>
          <p:nvPr>
            <p:ph/>
          </p:nvPr>
        </p:nvSpPr>
        <p:spPr>
          <a:xfrm>
            <a:off x="311760" y="1152360"/>
            <a:ext cx="8518680" cy="3414600"/>
          </a:xfrm>
          <a:prstGeom prst="rect">
            <a:avLst/>
          </a:prstGeom>
          <a:noFill/>
          <a:ln w="0">
            <a:noFill/>
          </a:ln>
        </p:spPr>
        <p:txBody>
          <a:bodyPr lIns="0" rIns="0" tIns="91440" bIns="91440" anchor="t">
            <a:normAutofit/>
          </a:bodyPr>
          <a:p>
            <a:pPr marL="228600" indent="-228600">
              <a:lnSpc>
                <a:spcPct val="115000"/>
              </a:lnSpc>
              <a:spcBef>
                <a:spcPts val="1001"/>
              </a:spcBef>
              <a:buNone/>
              <a:tabLst>
                <a:tab algn="l" pos="0"/>
              </a:tabLst>
            </a:pPr>
            <a:r>
              <a:rPr b="0" lang="en" sz="1800" spc="-1" strike="noStrike">
                <a:solidFill>
                  <a:srgbClr val="595959"/>
                </a:solidFill>
                <a:latin typeface="Arial"/>
                <a:ea typeface="Arial"/>
              </a:rPr>
              <a:t>[Insert visualizations of your stitched panorama here along with the 2 images you used to stitch this panorama (</a:t>
            </a:r>
            <a:r>
              <a:rPr b="1" lang="en" sz="1800" spc="-1" strike="noStrike">
                <a:solidFill>
                  <a:srgbClr val="595959"/>
                </a:solidFill>
                <a:latin typeface="Arial"/>
                <a:ea typeface="Arial"/>
              </a:rPr>
              <a:t>there should be 3 images in this slide</a:t>
            </a:r>
            <a:r>
              <a:rPr b="0" lang="en" sz="1800" spc="-1" strike="noStrike">
                <a:solidFill>
                  <a:srgbClr val="595959"/>
                </a:solidFill>
                <a:latin typeface="Arial"/>
                <a:ea typeface="Arial"/>
              </a:rPr>
              <a:t>)]</a:t>
            </a:r>
            <a:endParaRPr b="0" lang="en-US" sz="1800" spc="-1" strike="noStrike">
              <a:latin typeface="Arial"/>
            </a:endParaRPr>
          </a:p>
          <a:p>
            <a:pPr marL="228600" indent="-228600">
              <a:lnSpc>
                <a:spcPct val="115000"/>
              </a:lnSpc>
              <a:spcBef>
                <a:spcPts val="1001"/>
              </a:spcBef>
              <a:buNone/>
              <a:tabLst>
                <a:tab algn="l" pos="0"/>
              </a:tabLst>
            </a:pPr>
            <a:r>
              <a:rPr b="0" lang="en" sz="1800" spc="-1" strike="noStrike">
                <a:solidFill>
                  <a:srgbClr val="595959"/>
                </a:solidFill>
                <a:latin typeface="Arial"/>
                <a:ea typeface="Arial"/>
              </a:rPr>
              <a:t>.</a:t>
            </a:r>
            <a:endParaRPr b="0" lang="en-US" sz="1800" spc="-1" strike="noStrike">
              <a:latin typeface="Arial"/>
            </a:endParaRPr>
          </a:p>
        </p:txBody>
      </p:sp>
      <p:pic>
        <p:nvPicPr>
          <p:cNvPr id="169" name="" descr=""/>
          <p:cNvPicPr/>
          <p:nvPr/>
        </p:nvPicPr>
        <p:blipFill>
          <a:blip r:embed="rId1"/>
          <a:stretch/>
        </p:blipFill>
        <p:spPr>
          <a:xfrm>
            <a:off x="2514600" y="3657600"/>
            <a:ext cx="3496680" cy="1371240"/>
          </a:xfrm>
          <a:prstGeom prst="rect">
            <a:avLst/>
          </a:prstGeom>
          <a:ln w="0">
            <a:noFill/>
          </a:ln>
        </p:spPr>
      </p:pic>
      <p:pic>
        <p:nvPicPr>
          <p:cNvPr id="170" name="" descr=""/>
          <p:cNvPicPr/>
          <p:nvPr/>
        </p:nvPicPr>
        <p:blipFill>
          <a:blip r:embed="rId2"/>
          <a:stretch/>
        </p:blipFill>
        <p:spPr>
          <a:xfrm>
            <a:off x="457200" y="1886040"/>
            <a:ext cx="2057040" cy="1542600"/>
          </a:xfrm>
          <a:prstGeom prst="rect">
            <a:avLst/>
          </a:prstGeom>
          <a:ln w="0">
            <a:noFill/>
          </a:ln>
        </p:spPr>
      </p:pic>
      <p:pic>
        <p:nvPicPr>
          <p:cNvPr id="171" name="" descr=""/>
          <p:cNvPicPr/>
          <p:nvPr/>
        </p:nvPicPr>
        <p:blipFill>
          <a:blip r:embed="rId3"/>
          <a:stretch/>
        </p:blipFill>
        <p:spPr>
          <a:xfrm>
            <a:off x="6172200" y="1828800"/>
            <a:ext cx="2437920" cy="18284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6: Panorama Stitching</a:t>
            </a:r>
            <a:endParaRPr b="0" lang="en-US" sz="2800" spc="-1" strike="noStrike">
              <a:latin typeface="Arial"/>
            </a:endParaRPr>
          </a:p>
        </p:txBody>
      </p:sp>
      <p:sp>
        <p:nvSpPr>
          <p:cNvPr id="173" name="PlaceHolder 2"/>
          <p:cNvSpPr>
            <a:spLocks noGrp="1"/>
          </p:cNvSpPr>
          <p:nvPr>
            <p:ph/>
          </p:nvPr>
        </p:nvSpPr>
        <p:spPr>
          <a:xfrm>
            <a:off x="311760" y="1152360"/>
            <a:ext cx="8518680" cy="3414600"/>
          </a:xfrm>
          <a:prstGeom prst="rect">
            <a:avLst/>
          </a:prstGeom>
          <a:noFill/>
          <a:ln w="0">
            <a:noFill/>
          </a:ln>
        </p:spPr>
        <p:txBody>
          <a:bodyPr lIns="0" rIns="0" tIns="91440" bIns="91440" anchor="t">
            <a:normAutofit fontScale="98000"/>
          </a:bodyPr>
          <a:p>
            <a:pPr marL="228600" indent="-228600">
              <a:lnSpc>
                <a:spcPct val="115000"/>
              </a:lnSpc>
              <a:spcBef>
                <a:spcPts val="1001"/>
              </a:spcBef>
              <a:buNone/>
              <a:tabLst>
                <a:tab algn="l" pos="0"/>
              </a:tabLst>
            </a:pPr>
            <a:r>
              <a:rPr b="0" lang="en" sz="1800" spc="-1" strike="noStrike">
                <a:solidFill>
                  <a:srgbClr val="595959"/>
                </a:solidFill>
                <a:latin typeface="Arial"/>
                <a:ea typeface="Arial"/>
              </a:rPr>
              <a:t>[</a:t>
            </a:r>
            <a:r>
              <a:rPr b="0" lang="en-US" sz="1800" spc="-1" strike="noStrike">
                <a:solidFill>
                  <a:srgbClr val="595959"/>
                </a:solidFill>
                <a:latin typeface="Arial"/>
                <a:ea typeface="Arial"/>
              </a:rPr>
              <a:t>Discuss the results of your panorama stitching. What feature detectors and matchers did you use? How did they influence the quality of the final panorama?</a:t>
            </a:r>
            <a:r>
              <a:rPr b="0" lang="en" sz="1800" spc="-1" strike="noStrike">
                <a:solidFill>
                  <a:srgbClr val="595959"/>
                </a:solidFill>
                <a:latin typeface="Arial"/>
                <a:ea typeface="Arial"/>
              </a:rPr>
              <a:t>].</a:t>
            </a:r>
            <a:endParaRPr b="0" lang="en-US" sz="1800" spc="-1" strike="noStrike">
              <a:latin typeface="Arial"/>
            </a:endParaRPr>
          </a:p>
          <a:p>
            <a:pPr marL="228600" indent="-228600">
              <a:lnSpc>
                <a:spcPct val="115000"/>
              </a:lnSpc>
              <a:spcBef>
                <a:spcPts val="1001"/>
              </a:spcBef>
              <a:buNone/>
              <a:tabLst>
                <a:tab algn="l" pos="0"/>
              </a:tabLst>
            </a:pPr>
            <a:r>
              <a:rPr b="0" lang="en" sz="1800" spc="-1" strike="noStrike">
                <a:solidFill>
                  <a:srgbClr val="595959"/>
                </a:solidFill>
                <a:latin typeface="Arial"/>
                <a:ea typeface="Arial"/>
              </a:rPr>
              <a:t>The result of my panorama stitching is not ideal, since the right part of the panoma is dim meanwhile the features inside are stretched. It seems that the stretched geometry and changed intensity of the transformed image are big problems. I used the SIFT feature detectors and ratio distances matchers to filter matches. Both of them play a role to provide a realiable points matches, which will be based for calculating the homography matrix between two different images. Therefore, the quality of provided points matches directly determines the quality of final panorama.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1: Projection matrix</a:t>
            </a:r>
            <a:endParaRPr b="0" lang="en-US" sz="2800" spc="-1" strike="noStrike">
              <a:latin typeface="Arial"/>
            </a:endParaRPr>
          </a:p>
        </p:txBody>
      </p:sp>
      <p:sp>
        <p:nvSpPr>
          <p:cNvPr id="121" name="PlaceHolder 2"/>
          <p:cNvSpPr>
            <a:spLocks noGrp="1"/>
          </p:cNvSpPr>
          <p:nvPr>
            <p:ph/>
          </p:nvPr>
        </p:nvSpPr>
        <p:spPr>
          <a:xfrm>
            <a:off x="31176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[insert visualization of projected 3D points and actual 2D points for the CCB image we provided here]</a:t>
            </a:r>
            <a:endParaRPr b="0" lang="en-US" sz="1400" spc="-1" strike="noStrike">
              <a:latin typeface="Arial"/>
            </a:endParaRPr>
          </a:p>
          <a:p>
            <a:pPr marL="228600" indent="-228600">
              <a:lnSpc>
                <a:spcPct val="115000"/>
              </a:lnSpc>
              <a:spcBef>
                <a:spcPts val="1001"/>
              </a:spcBef>
              <a:spcAft>
                <a:spcPts val="1199"/>
              </a:spcAft>
              <a:buNone/>
              <a:tabLst>
                <a:tab algn="l" pos="0"/>
              </a:tabLst>
            </a:pPr>
            <a:endParaRPr b="0" lang="en-US" sz="1400" spc="-1" strike="noStrike">
              <a:latin typeface="Arial"/>
            </a:endParaRPr>
          </a:p>
        </p:txBody>
      </p:sp>
      <p:sp>
        <p:nvSpPr>
          <p:cNvPr id="122" name="PlaceHolder 3"/>
          <p:cNvSpPr>
            <a:spLocks noGrp="1"/>
          </p:cNvSpPr>
          <p:nvPr>
            <p:ph/>
          </p:nvPr>
        </p:nvSpPr>
        <p:spPr>
          <a:xfrm>
            <a:off x="483228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[insert visualization of camera center for the CCB image here]</a:t>
            </a:r>
            <a:endParaRPr b="0" lang="en-US" sz="1400" spc="-1" strike="noStrike">
              <a:latin typeface="Arial"/>
            </a:endParaRPr>
          </a:p>
        </p:txBody>
      </p:sp>
      <p:pic>
        <p:nvPicPr>
          <p:cNvPr id="123" name="" descr=""/>
          <p:cNvPicPr/>
          <p:nvPr/>
        </p:nvPicPr>
        <p:blipFill>
          <a:blip r:embed="rId1"/>
          <a:stretch/>
        </p:blipFill>
        <p:spPr>
          <a:xfrm>
            <a:off x="1208520" y="1942920"/>
            <a:ext cx="1990800" cy="3085200"/>
          </a:xfrm>
          <a:prstGeom prst="rect">
            <a:avLst/>
          </a:prstGeom>
          <a:ln w="0">
            <a:noFill/>
          </a:ln>
        </p:spPr>
      </p:pic>
      <p:pic>
        <p:nvPicPr>
          <p:cNvPr id="124" name="" descr=""/>
          <p:cNvPicPr/>
          <p:nvPr/>
        </p:nvPicPr>
        <p:blipFill>
          <a:blip r:embed="rId2"/>
          <a:stretch/>
        </p:blipFill>
        <p:spPr>
          <a:xfrm>
            <a:off x="5257800" y="2018520"/>
            <a:ext cx="3053160" cy="30096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1: Projection matrix</a:t>
            </a:r>
            <a:endParaRPr b="0" lang="en-US" sz="2800" spc="-1" strike="noStrike">
              <a:latin typeface="Arial"/>
            </a:endParaRPr>
          </a:p>
        </p:txBody>
      </p:sp>
      <p:sp>
        <p:nvSpPr>
          <p:cNvPr id="126" name="PlaceHolder 2"/>
          <p:cNvSpPr>
            <a:spLocks noGrp="1"/>
          </p:cNvSpPr>
          <p:nvPr>
            <p:ph/>
          </p:nvPr>
        </p:nvSpPr>
        <p:spPr>
          <a:xfrm>
            <a:off x="31176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[insert visualization of projected 3D points and actual 2D points for the Argoverse image we provided here]</a:t>
            </a:r>
            <a:endParaRPr b="0" lang="en-US" sz="1400" spc="-1" strike="noStrike">
              <a:latin typeface="Arial"/>
            </a:endParaRPr>
          </a:p>
          <a:p>
            <a:pPr marL="228600" indent="-228600">
              <a:lnSpc>
                <a:spcPct val="115000"/>
              </a:lnSpc>
              <a:spcBef>
                <a:spcPts val="1001"/>
              </a:spcBef>
              <a:spcAft>
                <a:spcPts val="1199"/>
              </a:spcAft>
              <a:buNone/>
              <a:tabLst>
                <a:tab algn="l" pos="0"/>
              </a:tabLst>
            </a:pPr>
            <a:endParaRPr b="0" lang="en-US" sz="1400" spc="-1" strike="noStrike">
              <a:latin typeface="Arial"/>
            </a:endParaRPr>
          </a:p>
        </p:txBody>
      </p:sp>
      <p:sp>
        <p:nvSpPr>
          <p:cNvPr id="127" name="PlaceHolder 3"/>
          <p:cNvSpPr>
            <a:spLocks noGrp="1"/>
          </p:cNvSpPr>
          <p:nvPr>
            <p:ph/>
          </p:nvPr>
        </p:nvSpPr>
        <p:spPr>
          <a:xfrm>
            <a:off x="483228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[insert visualization of camera center for the Argoverse image here]</a:t>
            </a:r>
            <a:endParaRPr b="0" lang="en-US" sz="1400" spc="-1" strike="noStrike">
              <a:latin typeface="Arial"/>
            </a:endParaRPr>
          </a:p>
        </p:txBody>
      </p:sp>
      <p:pic>
        <p:nvPicPr>
          <p:cNvPr id="128" name="" descr=""/>
          <p:cNvPicPr/>
          <p:nvPr/>
        </p:nvPicPr>
        <p:blipFill>
          <a:blip r:embed="rId1"/>
          <a:stretch/>
        </p:blipFill>
        <p:spPr>
          <a:xfrm>
            <a:off x="685800" y="2033640"/>
            <a:ext cx="3199320" cy="2994480"/>
          </a:xfrm>
          <a:prstGeom prst="rect">
            <a:avLst/>
          </a:prstGeom>
          <a:ln w="0">
            <a:noFill/>
          </a:ln>
        </p:spPr>
      </p:pic>
      <p:pic>
        <p:nvPicPr>
          <p:cNvPr id="129" name="" descr=""/>
          <p:cNvPicPr/>
          <p:nvPr/>
        </p:nvPicPr>
        <p:blipFill>
          <a:blip r:embed="rId2"/>
          <a:stretch/>
        </p:blipFill>
        <p:spPr>
          <a:xfrm>
            <a:off x="5257800" y="1789920"/>
            <a:ext cx="3240720" cy="32382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1: Projection matrix</a:t>
            </a:r>
            <a:endParaRPr b="0" lang="en-US" sz="2800" spc="-1" strike="noStrike">
              <a:latin typeface="Arial"/>
            </a:endParaRPr>
          </a:p>
        </p:txBody>
      </p:sp>
      <p:sp>
        <p:nvSpPr>
          <p:cNvPr id="131" name="PlaceHolder 2"/>
          <p:cNvSpPr>
            <a:spLocks noGrp="1"/>
          </p:cNvSpPr>
          <p:nvPr>
            <p:ph/>
          </p:nvPr>
        </p:nvSpPr>
        <p:spPr>
          <a:xfrm>
            <a:off x="31176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buNone/>
              <a:tabLst>
                <a:tab algn="l" pos="0"/>
              </a:tabLst>
            </a:pPr>
            <a:r>
              <a:rPr b="0" lang="en" sz="1400" spc="-1" strike="noStrike">
                <a:solidFill>
                  <a:srgbClr val="595959"/>
                </a:solidFill>
                <a:latin typeface="Arial"/>
                <a:ea typeface="Arial"/>
              </a:rPr>
              <a:t>[What two quantities does the camera matrix relate?]</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It relates the 3D points in the real world and the </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2D points in the image</a:t>
            </a:r>
            <a:endParaRPr b="0" lang="en-US" sz="1400" spc="-1" strike="noStrike">
              <a:latin typeface="Arial"/>
            </a:endParaRPr>
          </a:p>
          <a:p>
            <a:pPr marL="228600" indent="-228600">
              <a:lnSpc>
                <a:spcPct val="115000"/>
              </a:lnSpc>
              <a:spcBef>
                <a:spcPts val="1199"/>
              </a:spcBef>
              <a:spcAft>
                <a:spcPts val="1199"/>
              </a:spcAft>
              <a:buNone/>
              <a:tabLst>
                <a:tab algn="l" pos="0"/>
              </a:tabLst>
            </a:pPr>
            <a:r>
              <a:rPr b="0" lang="en" sz="1400" spc="-1" strike="noStrike">
                <a:solidFill>
                  <a:srgbClr val="595959"/>
                </a:solidFill>
                <a:latin typeface="Arial"/>
                <a:ea typeface="Arial"/>
              </a:rPr>
              <a:t>[What quantities can the camera matrix be decomposed into?]</a:t>
            </a:r>
            <a:endParaRPr b="0" lang="en-US" sz="1400" spc="-1" strike="noStrike">
              <a:latin typeface="Arial"/>
            </a:endParaRPr>
          </a:p>
          <a:p>
            <a:pPr marL="228600" indent="-228600">
              <a:lnSpc>
                <a:spcPct val="115000"/>
              </a:lnSpc>
              <a:spcBef>
                <a:spcPts val="65"/>
              </a:spcBef>
              <a:spcAft>
                <a:spcPts val="65"/>
              </a:spcAft>
              <a:buNone/>
              <a:tabLst>
                <a:tab algn="l" pos="0"/>
              </a:tabLst>
            </a:pPr>
            <a:r>
              <a:rPr b="0" lang="en" sz="1400" spc="-1" strike="noStrike">
                <a:solidFill>
                  <a:srgbClr val="595959"/>
                </a:solidFill>
                <a:latin typeface="Arial"/>
                <a:ea typeface="Arial"/>
              </a:rPr>
              <a:t>M=K[R t], the matrix can be decomposed into </a:t>
            </a:r>
            <a:endParaRPr b="0" lang="en-US" sz="1400" spc="-1" strike="noStrike">
              <a:latin typeface="Arial"/>
            </a:endParaRPr>
          </a:p>
          <a:p>
            <a:pPr marL="228600" indent="-228600">
              <a:lnSpc>
                <a:spcPct val="115000"/>
              </a:lnSpc>
              <a:spcBef>
                <a:spcPts val="65"/>
              </a:spcBef>
              <a:spcAft>
                <a:spcPts val="65"/>
              </a:spcAft>
              <a:buNone/>
              <a:tabLst>
                <a:tab algn="l" pos="0"/>
              </a:tabLst>
            </a:pPr>
            <a:r>
              <a:rPr b="0" lang="en" sz="1400" spc="-1" strike="noStrike">
                <a:solidFill>
                  <a:srgbClr val="595959"/>
                </a:solidFill>
                <a:latin typeface="Arial"/>
                <a:ea typeface="Arial"/>
              </a:rPr>
              <a:t>K, R, and t, where K is the intrinsic matrix, R is the </a:t>
            </a:r>
            <a:endParaRPr b="0" lang="en-US" sz="1400" spc="-1" strike="noStrike">
              <a:latin typeface="Arial"/>
            </a:endParaRPr>
          </a:p>
          <a:p>
            <a:pPr marL="228600" indent="-228600">
              <a:lnSpc>
                <a:spcPct val="115000"/>
              </a:lnSpc>
              <a:spcBef>
                <a:spcPts val="65"/>
              </a:spcBef>
              <a:spcAft>
                <a:spcPts val="65"/>
              </a:spcAft>
              <a:buNone/>
              <a:tabLst>
                <a:tab algn="l" pos="0"/>
              </a:tabLst>
            </a:pPr>
            <a:r>
              <a:rPr b="0" lang="en" sz="1400" spc="-1" strike="noStrike">
                <a:solidFill>
                  <a:srgbClr val="595959"/>
                </a:solidFill>
                <a:latin typeface="Arial"/>
                <a:ea typeface="Arial"/>
              </a:rPr>
              <a:t>Rotation matrix and t is the translation vector</a:t>
            </a:r>
            <a:endParaRPr b="0" lang="en-US" sz="1400" spc="-1" strike="noStrike">
              <a:latin typeface="Arial"/>
            </a:endParaRPr>
          </a:p>
        </p:txBody>
      </p:sp>
      <p:sp>
        <p:nvSpPr>
          <p:cNvPr id="132" name="PlaceHolder 3"/>
          <p:cNvSpPr>
            <a:spLocks noGrp="1"/>
          </p:cNvSpPr>
          <p:nvPr>
            <p:ph/>
          </p:nvPr>
        </p:nvSpPr>
        <p:spPr>
          <a:xfrm>
            <a:off x="483228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[List any 3 factors that affect the camera projection matrix.]</a:t>
            </a:r>
            <a:endParaRPr b="0" lang="en-US" sz="1400" spc="-1" strike="noStrike">
              <a:latin typeface="Arial"/>
            </a:endParaRPr>
          </a:p>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1. As for the intrinsic matrix, it can be affected by the camera parameters, like focal length, camera size, and principle point</a:t>
            </a:r>
            <a:endParaRPr b="0" lang="en-US" sz="1400" spc="-1" strike="noStrike">
              <a:latin typeface="Arial"/>
            </a:endParaRPr>
          </a:p>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2. The extrinsic matrix can be affected by the position and the orientation of the camera</a:t>
            </a:r>
            <a:endParaRPr b="0" lang="en-US" sz="1400" spc="-1" strike="noStrike">
              <a:latin typeface="Arial"/>
            </a:endParaRPr>
          </a:p>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3. Distortion parameters, such as radial and tangential distortion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2: Fundamental matrix</a:t>
            </a:r>
            <a:endParaRPr b="0" lang="en-US" sz="2800" spc="-1" strike="noStrike">
              <a:latin typeface="Arial"/>
            </a:endParaRPr>
          </a:p>
        </p:txBody>
      </p:sp>
      <p:sp>
        <p:nvSpPr>
          <p:cNvPr id="134" name="PlaceHolder 2"/>
          <p:cNvSpPr>
            <a:spLocks noGrp="1"/>
          </p:cNvSpPr>
          <p:nvPr>
            <p:ph/>
          </p:nvPr>
        </p:nvSpPr>
        <p:spPr>
          <a:xfrm>
            <a:off x="311760" y="1152360"/>
            <a:ext cx="851868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800" spc="-1" strike="noStrike">
                <a:solidFill>
                  <a:srgbClr val="595959"/>
                </a:solidFill>
                <a:latin typeface="Arial"/>
                <a:ea typeface="Arial"/>
              </a:rPr>
              <a:t>[insert visualization of epipolar lines on the CCB image pair]</a:t>
            </a:r>
            <a:endParaRPr b="0" lang="en-US" sz="1800" spc="-1" strike="noStrike">
              <a:latin typeface="Arial"/>
            </a:endParaRPr>
          </a:p>
        </p:txBody>
      </p:sp>
      <p:pic>
        <p:nvPicPr>
          <p:cNvPr id="135" name="" descr=""/>
          <p:cNvPicPr/>
          <p:nvPr/>
        </p:nvPicPr>
        <p:blipFill>
          <a:blip r:embed="rId1"/>
          <a:stretch/>
        </p:blipFill>
        <p:spPr>
          <a:xfrm>
            <a:off x="457200" y="1678680"/>
            <a:ext cx="6399720" cy="22064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2: Fundamental matrix</a:t>
            </a:r>
            <a:endParaRPr b="0" lang="en-US" sz="2800" spc="-1" strike="noStrike">
              <a:latin typeface="Arial"/>
            </a:endParaRPr>
          </a:p>
        </p:txBody>
      </p:sp>
      <p:sp>
        <p:nvSpPr>
          <p:cNvPr id="137" name="PlaceHolder 2"/>
          <p:cNvSpPr>
            <a:spLocks noGrp="1"/>
          </p:cNvSpPr>
          <p:nvPr>
            <p:ph/>
          </p:nvPr>
        </p:nvSpPr>
        <p:spPr>
          <a:xfrm>
            <a:off x="228600" y="1138320"/>
            <a:ext cx="3998160" cy="2985120"/>
          </a:xfrm>
          <a:prstGeom prst="rect">
            <a:avLst/>
          </a:prstGeom>
          <a:noFill/>
          <a:ln w="0">
            <a:noFill/>
          </a:ln>
        </p:spPr>
        <p:txBody>
          <a:bodyPr lIns="0" rIns="0" tIns="0" bIns="0" anchor="t">
            <a:noAutofit/>
          </a:bodyPr>
          <a:p>
            <a:pPr marL="228600" indent="-228600">
              <a:lnSpc>
                <a:spcPct val="115000"/>
              </a:lnSpc>
              <a:buNone/>
              <a:tabLst>
                <a:tab algn="l" pos="0"/>
              </a:tabLst>
            </a:pPr>
            <a:r>
              <a:rPr b="0" lang="en" sz="1400" spc="-1" strike="noStrike">
                <a:solidFill>
                  <a:srgbClr val="595959"/>
                </a:solidFill>
                <a:latin typeface="Arial"/>
              </a:rPr>
              <a:t>[Why is it that points in one image are projected by the fundamental matrix onto epipolar lines in the other image?]</a:t>
            </a:r>
            <a:endParaRPr b="0" lang="en-US" sz="1400" spc="-1" strike="noStrike">
              <a:latin typeface="Arial"/>
            </a:endParaRPr>
          </a:p>
          <a:p>
            <a:pPr marL="228600" indent="-228600">
              <a:lnSpc>
                <a:spcPct val="115000"/>
              </a:lnSpc>
              <a:buNone/>
              <a:tabLst>
                <a:tab algn="l" pos="0"/>
              </a:tabLst>
            </a:pPr>
            <a:endParaRPr b="0" lang="en-US" sz="1400" spc="-1" strike="noStrike">
              <a:latin typeface="Arial"/>
            </a:endParaRPr>
          </a:p>
          <a:p>
            <a:pPr marL="228600" indent="-228600">
              <a:lnSpc>
                <a:spcPct val="115000"/>
              </a:lnSpc>
              <a:buNone/>
              <a:tabLst>
                <a:tab algn="l" pos="0"/>
              </a:tabLst>
            </a:pPr>
            <a:r>
              <a:rPr b="0" lang="en" sz="1400" spc="-1" strike="noStrike">
                <a:solidFill>
                  <a:srgbClr val="595959"/>
                </a:solidFill>
                <a:latin typeface="Arial"/>
                <a:ea typeface="Arial"/>
              </a:rPr>
              <a:t>Image there is a 3D point that is projected on two different images. When we connect the projected point on the first image and that 3D point, there is a line. Since the camera position can be changed, the corresponding point on the second image can be projected from any points along that line. Therefore, a point in one image is projected into a eipolar line in the another image. </a:t>
            </a:r>
            <a:endParaRPr b="0" lang="en-US" sz="1400" spc="-1" strike="noStrike">
              <a:latin typeface="Arial"/>
            </a:endParaRPr>
          </a:p>
        </p:txBody>
      </p:sp>
      <p:sp>
        <p:nvSpPr>
          <p:cNvPr id="138" name="PlaceHolder 3"/>
          <p:cNvSpPr>
            <a:spLocks noGrp="1"/>
          </p:cNvSpPr>
          <p:nvPr>
            <p:ph/>
          </p:nvPr>
        </p:nvSpPr>
        <p:spPr>
          <a:xfrm>
            <a:off x="4832280" y="1152360"/>
            <a:ext cx="3998160" cy="2755440"/>
          </a:xfrm>
          <a:prstGeom prst="rect">
            <a:avLst/>
          </a:prstGeom>
          <a:noFill/>
          <a:ln w="0">
            <a:noFill/>
          </a:ln>
        </p:spPr>
        <p:txBody>
          <a:bodyPr lIns="0" rIns="0" tIns="0" bIns="0" anchor="t">
            <a:noAutofit/>
          </a:bodyPr>
          <a:p>
            <a:pPr marL="228600" indent="-228600">
              <a:lnSpc>
                <a:spcPct val="115000"/>
              </a:lnSpc>
              <a:buNone/>
              <a:tabLst>
                <a:tab algn="l" pos="0"/>
              </a:tabLst>
            </a:pPr>
            <a:r>
              <a:rPr b="0" lang="en" sz="1400" spc="-1" strike="noStrike">
                <a:solidFill>
                  <a:srgbClr val="595959"/>
                </a:solidFill>
                <a:latin typeface="Arial"/>
              </a:rPr>
              <a:t>[What happens to the epipoles and epipolar lines when you take two images where the camera centers are within the images? Why?]</a:t>
            </a:r>
            <a:endParaRPr b="0" lang="en-US" sz="1400" spc="-1" strike="noStrike">
              <a:latin typeface="Arial"/>
            </a:endParaRPr>
          </a:p>
          <a:p>
            <a:pPr marL="228600" indent="-228600">
              <a:lnSpc>
                <a:spcPct val="115000"/>
              </a:lnSpc>
              <a:buNone/>
              <a:tabLst>
                <a:tab algn="l" pos="0"/>
              </a:tabLst>
            </a:pPr>
            <a:endParaRPr b="0" lang="en-US" sz="1400" spc="-1" strike="noStrike">
              <a:latin typeface="Arial"/>
            </a:endParaRPr>
          </a:p>
          <a:p>
            <a:pPr marL="228600" indent="-228600">
              <a:lnSpc>
                <a:spcPct val="115000"/>
              </a:lnSpc>
              <a:buNone/>
              <a:tabLst>
                <a:tab algn="l" pos="0"/>
              </a:tabLst>
            </a:pPr>
            <a:r>
              <a:rPr b="0" lang="en" sz="1400" spc="-1" strike="noStrike">
                <a:solidFill>
                  <a:srgbClr val="595959"/>
                </a:solidFill>
                <a:latin typeface="Arial"/>
                <a:ea typeface="Arial"/>
              </a:rPr>
              <a:t>The epipolar lines will converge at epipoles. Since the epipolar lines on one image represent the projection lines that connect the 3D points with the projected points, all these projection lines should converge at the center of camera, which  correspondingly is the epipole on the other image.</a:t>
            </a:r>
            <a:endParaRPr b="0" lang="en-US" sz="1400" spc="-1" strike="noStrike">
              <a:latin typeface="Arial"/>
            </a:endParaRPr>
          </a:p>
          <a:p>
            <a:pPr marL="228600" indent="-228600">
              <a:lnSpc>
                <a:spcPct val="115000"/>
              </a:lnSpc>
              <a:buNone/>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2: Fundamental matrix</a:t>
            </a:r>
            <a:endParaRPr b="0" lang="en-US" sz="2800" spc="-1" strike="noStrike">
              <a:latin typeface="Arial"/>
            </a:endParaRPr>
          </a:p>
        </p:txBody>
      </p:sp>
      <p:sp>
        <p:nvSpPr>
          <p:cNvPr id="140" name="PlaceHolder 2"/>
          <p:cNvSpPr>
            <a:spLocks noGrp="1"/>
          </p:cNvSpPr>
          <p:nvPr>
            <p:ph/>
          </p:nvPr>
        </p:nvSpPr>
        <p:spPr>
          <a:xfrm>
            <a:off x="31176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buNone/>
              <a:tabLst>
                <a:tab algn="l" pos="0"/>
              </a:tabLst>
            </a:pPr>
            <a:r>
              <a:rPr b="0" lang="en" sz="1400" spc="-1" strike="noStrike">
                <a:solidFill>
                  <a:srgbClr val="595959"/>
                </a:solidFill>
                <a:latin typeface="Arial"/>
                <a:ea typeface="Arial"/>
              </a:rPr>
              <a:t>[What does it mean when your epipolar lines are all horizontal across the two images?]</a:t>
            </a:r>
            <a:endParaRPr b="0" lang="en-US" sz="1400" spc="-1" strike="noStrike">
              <a:latin typeface="Arial"/>
            </a:endParaRPr>
          </a:p>
          <a:p>
            <a:pPr marL="228600" indent="-228600">
              <a:lnSpc>
                <a:spcPct val="115000"/>
              </a:lnSpc>
              <a:spcBef>
                <a:spcPts val="1001"/>
              </a:spcBef>
              <a:buNone/>
              <a:tabLst>
                <a:tab algn="l" pos="0"/>
              </a:tabLst>
            </a:pPr>
            <a:r>
              <a:rPr b="0" lang="en" sz="1400" spc="-1" strike="noStrike">
                <a:solidFill>
                  <a:srgbClr val="595959"/>
                </a:solidFill>
                <a:latin typeface="Arial"/>
                <a:ea typeface="Arial"/>
              </a:rPr>
              <a:t>The epipoles are at infinite away, therefore, the two image planes are parallel</a:t>
            </a:r>
            <a:endParaRPr b="0" lang="en-US" sz="1400" spc="-1" strike="noStrike">
              <a:latin typeface="Arial"/>
            </a:endParaRPr>
          </a:p>
          <a:p>
            <a:pPr marL="228600" indent="-228600">
              <a:lnSpc>
                <a:spcPct val="115000"/>
              </a:lnSpc>
              <a:spcBef>
                <a:spcPts val="1199"/>
              </a:spcBef>
              <a:buNone/>
              <a:tabLst>
                <a:tab algn="l" pos="0"/>
              </a:tabLst>
            </a:pPr>
            <a:r>
              <a:rPr b="0" lang="en" sz="1400" spc="-1" strike="noStrike">
                <a:solidFill>
                  <a:srgbClr val="595959"/>
                </a:solidFill>
                <a:latin typeface="Arial"/>
                <a:ea typeface="Arial"/>
              </a:rPr>
              <a:t>[Why is the fundamental matrix defined up to a scale?</a:t>
            </a:r>
            <a:endParaRPr b="0" lang="en-US" sz="1400" spc="-1" strike="noStrike">
              <a:latin typeface="Arial"/>
            </a:endParaRPr>
          </a:p>
          <a:p>
            <a:pPr marL="228600" indent="-228600">
              <a:lnSpc>
                <a:spcPct val="115000"/>
              </a:lnSpc>
              <a:spcBef>
                <a:spcPts val="1199"/>
              </a:spcBef>
              <a:buNone/>
              <a:tabLst>
                <a:tab algn="l" pos="0"/>
              </a:tabLst>
            </a:pPr>
            <a:r>
              <a:rPr b="0" lang="en" sz="1400" spc="-1" strike="noStrike">
                <a:solidFill>
                  <a:srgbClr val="595959"/>
                </a:solidFill>
                <a:latin typeface="Arial"/>
                <a:ea typeface="Arial"/>
              </a:rPr>
              <a:t>The epipolar constraint equation is homogeneous, meaning that scaling the matrix by any non-zero factor doesn't change the underlying geometric relationship between corresponding points.</a:t>
            </a:r>
            <a:endParaRPr b="0" lang="en-US" sz="1400" spc="-1" strike="noStrike">
              <a:latin typeface="Arial"/>
            </a:endParaRPr>
          </a:p>
          <a:p>
            <a:pPr marL="228600" indent="-228600">
              <a:lnSpc>
                <a:spcPct val="115000"/>
              </a:lnSpc>
              <a:spcBef>
                <a:spcPts val="1199"/>
              </a:spcBef>
              <a:spcAft>
                <a:spcPts val="1199"/>
              </a:spcAft>
              <a:buNone/>
              <a:tabLst>
                <a:tab algn="l" pos="0"/>
              </a:tabLst>
            </a:pPr>
            <a:endParaRPr b="0" lang="en-US" sz="1400" spc="-1" strike="noStrike">
              <a:latin typeface="Arial"/>
            </a:endParaRPr>
          </a:p>
        </p:txBody>
      </p:sp>
      <p:sp>
        <p:nvSpPr>
          <p:cNvPr id="141" name="PlaceHolder 3"/>
          <p:cNvSpPr>
            <a:spLocks noGrp="1"/>
          </p:cNvSpPr>
          <p:nvPr>
            <p:ph/>
          </p:nvPr>
        </p:nvSpPr>
        <p:spPr>
          <a:xfrm>
            <a:off x="4832280" y="1152360"/>
            <a:ext cx="399816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[Why is the fundamental matrix rank 2?]</a:t>
            </a:r>
            <a:endParaRPr b="0" lang="en-US" sz="1400" spc="-1" strike="noStrike">
              <a:latin typeface="Arial"/>
            </a:endParaRPr>
          </a:p>
          <a:p>
            <a:pPr marL="228600" indent="-228600">
              <a:lnSpc>
                <a:spcPct val="115000"/>
              </a:lnSpc>
              <a:spcBef>
                <a:spcPts val="1001"/>
              </a:spcBef>
              <a:spcAft>
                <a:spcPts val="1199"/>
              </a:spcAft>
              <a:buNone/>
              <a:tabLst>
                <a:tab algn="l" pos="0"/>
              </a:tabLst>
            </a:pPr>
            <a:r>
              <a:rPr b="0" lang="en" sz="1400" spc="-1" strike="noStrike">
                <a:solidFill>
                  <a:srgbClr val="595959"/>
                </a:solidFill>
                <a:latin typeface="Arial"/>
                <a:ea typeface="Arial"/>
              </a:rPr>
              <a:t>Every point in the image1 must be projected into a epipolar line in the image2, except the center of image1 will be projected as epipole point in image2. In addition, all the epipolar lines in the image2 converge at the epipole, which imposes an additional constrains and deducts one degree of freedom. Meanwhile, the center of camera of image1 actually lies in the null space of fundamental matrix, since its projection is a point instead of a line. Due to the reasons above, the rank of fundamental matrix is 3-1=2</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3: RANSAC</a:t>
            </a:r>
            <a:endParaRPr b="0" lang="en-US" sz="2800" spc="-1" strike="noStrike">
              <a:latin typeface="Arial"/>
            </a:endParaRPr>
          </a:p>
        </p:txBody>
      </p:sp>
      <p:sp>
        <p:nvSpPr>
          <p:cNvPr id="143" name="PlaceHolder 2"/>
          <p:cNvSpPr>
            <a:spLocks noGrp="1"/>
          </p:cNvSpPr>
          <p:nvPr>
            <p:ph/>
          </p:nvPr>
        </p:nvSpPr>
        <p:spPr>
          <a:xfrm>
            <a:off x="311760" y="1152360"/>
            <a:ext cx="851868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800" spc="-1" strike="noStrike">
                <a:solidFill>
                  <a:srgbClr val="595959"/>
                </a:solidFill>
                <a:latin typeface="Arial"/>
                <a:ea typeface="Arial"/>
              </a:rPr>
              <a:t>[insert visualization of correspondences on Notre Dame after RANSAC]</a:t>
            </a:r>
            <a:endParaRPr b="0" lang="en-US" sz="1800" spc="-1" strike="noStrike">
              <a:latin typeface="Arial"/>
            </a:endParaRPr>
          </a:p>
        </p:txBody>
      </p:sp>
      <p:pic>
        <p:nvPicPr>
          <p:cNvPr id="144" name="" descr=""/>
          <p:cNvPicPr/>
          <p:nvPr/>
        </p:nvPicPr>
        <p:blipFill>
          <a:blip r:embed="rId1"/>
          <a:stretch/>
        </p:blipFill>
        <p:spPr>
          <a:xfrm>
            <a:off x="1828800" y="1600200"/>
            <a:ext cx="4800600" cy="32562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444960"/>
            <a:ext cx="8518680" cy="570960"/>
          </a:xfrm>
          <a:prstGeom prst="rect">
            <a:avLst/>
          </a:prstGeom>
          <a:noFill/>
          <a:ln w="0">
            <a:noFill/>
          </a:ln>
        </p:spPr>
        <p:txBody>
          <a:bodyPr lIns="0" rIns="0" tIns="91440" bIns="91440" anchor="t">
            <a:normAutofit fontScale="91000"/>
          </a:bodyPr>
          <a:p>
            <a:pPr>
              <a:lnSpc>
                <a:spcPct val="100000"/>
              </a:lnSpc>
              <a:buNone/>
              <a:tabLst>
                <a:tab algn="l" pos="0"/>
              </a:tabLst>
            </a:pPr>
            <a:r>
              <a:rPr b="0" lang="en" sz="2800" spc="-1" strike="noStrike">
                <a:solidFill>
                  <a:srgbClr val="000000"/>
                </a:solidFill>
                <a:latin typeface="Arial"/>
                <a:ea typeface="Arial"/>
              </a:rPr>
              <a:t>Part 3: RANSAC</a:t>
            </a:r>
            <a:endParaRPr b="0" lang="en-US" sz="2800" spc="-1" strike="noStrike">
              <a:latin typeface="Arial"/>
            </a:endParaRPr>
          </a:p>
        </p:txBody>
      </p:sp>
      <p:sp>
        <p:nvSpPr>
          <p:cNvPr id="146" name="PlaceHolder 2"/>
          <p:cNvSpPr>
            <a:spLocks noGrp="1"/>
          </p:cNvSpPr>
          <p:nvPr>
            <p:ph/>
          </p:nvPr>
        </p:nvSpPr>
        <p:spPr>
          <a:xfrm>
            <a:off x="311760" y="1152360"/>
            <a:ext cx="8518680" cy="3414600"/>
          </a:xfrm>
          <a:prstGeom prst="rect">
            <a:avLst/>
          </a:prstGeom>
          <a:noFill/>
          <a:ln w="0">
            <a:noFill/>
          </a:ln>
        </p:spPr>
        <p:txBody>
          <a:bodyPr lIns="0" rIns="0" tIns="91440" bIns="91440" anchor="t">
            <a:normAutofit/>
          </a:bodyPr>
          <a:p>
            <a:pPr marL="228600" indent="-228600">
              <a:lnSpc>
                <a:spcPct val="115000"/>
              </a:lnSpc>
              <a:spcBef>
                <a:spcPts val="1001"/>
              </a:spcBef>
              <a:spcAft>
                <a:spcPts val="1199"/>
              </a:spcAft>
              <a:buNone/>
              <a:tabLst>
                <a:tab algn="l" pos="0"/>
              </a:tabLst>
            </a:pPr>
            <a:r>
              <a:rPr b="0" lang="en" sz="1800" spc="-1" strike="noStrike">
                <a:solidFill>
                  <a:srgbClr val="595959"/>
                </a:solidFill>
                <a:latin typeface="Arial"/>
                <a:ea typeface="Arial"/>
              </a:rPr>
              <a:t>[insert visualization of epipolar lines on the Notre Dame image pair]</a:t>
            </a:r>
            <a:endParaRPr b="0" lang="en-US" sz="1800" spc="-1" strike="noStrike">
              <a:latin typeface="Arial"/>
            </a:endParaRPr>
          </a:p>
          <a:p>
            <a:pPr marL="228600" indent="-228600">
              <a:lnSpc>
                <a:spcPct val="115000"/>
              </a:lnSpc>
              <a:spcBef>
                <a:spcPts val="1001"/>
              </a:spcBef>
              <a:spcAft>
                <a:spcPts val="1199"/>
              </a:spcAft>
              <a:buNone/>
              <a:tabLst>
                <a:tab algn="l" pos="0"/>
              </a:tabLst>
            </a:pPr>
            <a:r>
              <a:rPr b="0" lang="en" sz="1800" spc="-1" strike="noStrike">
                <a:solidFill>
                  <a:srgbClr val="595959"/>
                </a:solidFill>
                <a:latin typeface="Arial"/>
                <a:ea typeface="Arial"/>
              </a:rPr>
              <a:t> </a:t>
            </a:r>
            <a:endParaRPr b="0" lang="en-US" sz="1800" spc="-1" strike="noStrike">
              <a:latin typeface="Arial"/>
            </a:endParaRPr>
          </a:p>
        </p:txBody>
      </p:sp>
      <p:pic>
        <p:nvPicPr>
          <p:cNvPr id="147" name="" descr=""/>
          <p:cNvPicPr/>
          <p:nvPr/>
        </p:nvPicPr>
        <p:blipFill>
          <a:blip r:embed="rId1"/>
          <a:stretch/>
        </p:blipFill>
        <p:spPr>
          <a:xfrm>
            <a:off x="1526040" y="1715760"/>
            <a:ext cx="4898880" cy="29883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5678</TotalTime>
  <Application>LibreOffice/7.3.7.2$Linux_X86_64 LibreOffice_project/30$Build-2</Application>
  <AppVersion>15.0000</AppVersion>
  <Words>680</Words>
  <Paragraphs>65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2024-10-15T00:17:59Z</dcterms:modified>
  <cp:revision>19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16</vt:i4>
  </property>
  <property fmtid="{D5CDD505-2E9C-101B-9397-08002B2CF9AE}" pid="3" name="PresentationFormat">
    <vt:lpwstr>On-screen Show (16:9)</vt:lpwstr>
  </property>
  <property fmtid="{D5CDD505-2E9C-101B-9397-08002B2CF9AE}" pid="4" name="Slides">
    <vt:i4>17</vt:i4>
  </property>
</Properties>
</file>